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6" r:id="rId1"/>
  </p:sldMasterIdLst>
  <p:notesMasterIdLst>
    <p:notesMasterId r:id="rId31"/>
  </p:notesMasterIdLst>
  <p:sldIdLst>
    <p:sldId id="321" r:id="rId2"/>
    <p:sldId id="351" r:id="rId3"/>
    <p:sldId id="352" r:id="rId4"/>
    <p:sldId id="322" r:id="rId5"/>
    <p:sldId id="346" r:id="rId6"/>
    <p:sldId id="318" r:id="rId7"/>
    <p:sldId id="340" r:id="rId8"/>
    <p:sldId id="319" r:id="rId9"/>
    <p:sldId id="341" r:id="rId10"/>
    <p:sldId id="320" r:id="rId11"/>
    <p:sldId id="342" r:id="rId12"/>
    <p:sldId id="324" r:id="rId13"/>
    <p:sldId id="343" r:id="rId14"/>
    <p:sldId id="323" r:id="rId15"/>
    <p:sldId id="344" r:id="rId16"/>
    <p:sldId id="325" r:id="rId17"/>
    <p:sldId id="339" r:id="rId18"/>
    <p:sldId id="345" r:id="rId19"/>
    <p:sldId id="333" r:id="rId20"/>
    <p:sldId id="347" r:id="rId21"/>
    <p:sldId id="332" r:id="rId22"/>
    <p:sldId id="348" r:id="rId23"/>
    <p:sldId id="326" r:id="rId24"/>
    <p:sldId id="350" r:id="rId25"/>
    <p:sldId id="327" r:id="rId26"/>
    <p:sldId id="329" r:id="rId27"/>
    <p:sldId id="349" r:id="rId28"/>
    <p:sldId id="330" r:id="rId29"/>
    <p:sldId id="331" r:id="rId30"/>
  </p:sldIdLst>
  <p:sldSz cx="9144000" cy="6858000" type="screen4x3"/>
  <p:notesSz cx="6788150" cy="99234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07787591-642F-49E1-B886-908A59E7DCDC}">
          <p14:sldIdLst>
            <p14:sldId id="321"/>
            <p14:sldId id="351"/>
            <p14:sldId id="352"/>
          </p14:sldIdLst>
        </p14:section>
        <p14:section name="Seção sem Título" id="{C7643736-5705-44FF-B725-3FD503904E1F}">
          <p14:sldIdLst>
            <p14:sldId id="322"/>
            <p14:sldId id="346"/>
            <p14:sldId id="318"/>
            <p14:sldId id="340"/>
            <p14:sldId id="319"/>
            <p14:sldId id="341"/>
            <p14:sldId id="320"/>
            <p14:sldId id="342"/>
            <p14:sldId id="324"/>
            <p14:sldId id="343"/>
            <p14:sldId id="323"/>
            <p14:sldId id="344"/>
            <p14:sldId id="325"/>
            <p14:sldId id="339"/>
            <p14:sldId id="345"/>
            <p14:sldId id="333"/>
            <p14:sldId id="347"/>
            <p14:sldId id="332"/>
            <p14:sldId id="348"/>
            <p14:sldId id="326"/>
            <p14:sldId id="350"/>
            <p14:sldId id="327"/>
            <p14:sldId id="329"/>
            <p14:sldId id="349"/>
            <p14:sldId id="330"/>
            <p14:sldId id="33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AB3"/>
    <a:srgbClr val="73E7F3"/>
    <a:srgbClr val="0066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64" autoAdjust="0"/>
    <p:restoredTop sz="94660" autoAdjust="0"/>
  </p:normalViewPr>
  <p:slideViewPr>
    <p:cSldViewPr snapToGrid="0" snapToObjects="1">
      <p:cViewPr varScale="1">
        <p:scale>
          <a:sx n="116" d="100"/>
          <a:sy n="116" d="100"/>
        </p:scale>
        <p:origin x="15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3" d="100"/>
          <a:sy n="93" d="100"/>
        </p:scale>
        <p:origin x="372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4925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655F1-2EFD-40FD-8D91-67DE8266C351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1239838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5200"/>
            <a:ext cx="542925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6575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4925" y="9426575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7DD74-B15D-4628-929D-558E4B9C16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323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7DD74-B15D-4628-929D-558E4B9C161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368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7DD74-B15D-4628-929D-558E4B9C161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365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7DD74-B15D-4628-929D-558E4B9C161D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334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268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86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7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6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597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928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2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0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50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7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1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E4AAA4-6363-4581-962D-1ACCC2D600C5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Secretaria de Estado do Esporte, Turismo e Lazer do Distrito Federal</a:t>
            </a:r>
          </a:p>
          <a:p>
            <a:endParaRPr lang="pt-BR" sz="1800" b="1" dirty="0" smtClean="0"/>
          </a:p>
          <a:p>
            <a:r>
              <a:rPr lang="pt-BR" sz="1800" b="1" dirty="0" smtClean="0"/>
              <a:t>MISSÃO</a:t>
            </a:r>
            <a:r>
              <a:rPr lang="pt-BR" sz="1800" b="1" dirty="0"/>
              <a:t>:</a:t>
            </a:r>
            <a:endParaRPr lang="pt-BR" sz="1800" dirty="0"/>
          </a:p>
          <a:p>
            <a:pPr algn="just"/>
            <a:r>
              <a:rPr lang="pt-BR" sz="1800" dirty="0"/>
              <a:t> </a:t>
            </a:r>
            <a:r>
              <a:rPr lang="pt-BR" sz="1800" dirty="0" smtClean="0"/>
              <a:t>Desenvolver </a:t>
            </a:r>
            <a:r>
              <a:rPr lang="pt-BR" sz="1800" dirty="0"/>
              <a:t>políticas públicas que promovam o acesso democrático à prática esportiva educacional, de participação, de rendimento e ao lazer para a sociedade brasiliense, valorizando a acessibilidade, descentralização e a </a:t>
            </a:r>
            <a:r>
              <a:rPr lang="pt-BR" sz="1800" dirty="0" err="1"/>
              <a:t>transversalização</a:t>
            </a:r>
            <a:r>
              <a:rPr lang="pt-BR" sz="1800" dirty="0"/>
              <a:t> das ações esportivas, de modo a contribuir para a melhoria da qualidade de vida e promoção do esporte amador e profissional. </a:t>
            </a:r>
          </a:p>
          <a:p>
            <a:pPr marL="0" indent="0" algn="ctr">
              <a:buNone/>
            </a:pPr>
            <a:endParaRPr lang="pt-BR" sz="1800" b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45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Compete Brasília</a:t>
            </a:r>
          </a:p>
          <a:p>
            <a:pPr marL="0"/>
            <a:endParaRPr lang="pt-B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822959" y="2413338"/>
            <a:ext cx="75438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O Programa Compete Brasília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é um Programa criado pela </a:t>
            </a:r>
            <a:r>
              <a:rPr lang="pt-BR" b="1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Lei nº </a:t>
            </a:r>
            <a:r>
              <a:rPr lang="pt-BR" b="1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5.597</a:t>
            </a:r>
            <a:r>
              <a:rPr lang="pt-BR" b="1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  de </a:t>
            </a:r>
            <a:r>
              <a:rPr lang="pt-BR" b="1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29 </a:t>
            </a:r>
            <a:r>
              <a:rPr lang="pt-BR" b="1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de </a:t>
            </a:r>
            <a:r>
              <a:rPr lang="pt-BR" b="1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dezembro </a:t>
            </a:r>
            <a:r>
              <a:rPr lang="pt-BR" b="1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de </a:t>
            </a:r>
            <a:r>
              <a:rPr lang="pt-BR" b="1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2016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e tem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como objetivo incentivar a participação de atletas e </a:t>
            </a:r>
            <a:r>
              <a:rPr lang="pt-BR" dirty="0" err="1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paratletas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de alto rendimento das mais diversas modalidades em campeonatos nacionais e internacionais, por meio da concessão de transporte aéreo (destinos nacionais e/ou internacionais) e/ou transporte terrestre (destinos nacionais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).</a:t>
            </a:r>
          </a:p>
          <a:p>
            <a:pPr algn="just">
              <a:lnSpc>
                <a:spcPct val="150000"/>
              </a:lnSpc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276345"/>
              </p:ext>
            </p:extLst>
          </p:nvPr>
        </p:nvGraphicFramePr>
        <p:xfrm>
          <a:off x="893133" y="4582278"/>
          <a:ext cx="7421526" cy="755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842"/>
                <a:gridCol w="2473842"/>
                <a:gridCol w="247384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Autorizado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Empenhado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Liquidado</a:t>
                      </a:r>
                      <a:endParaRPr lang="pt-BR" dirty="0"/>
                    </a:p>
                  </a:txBody>
                  <a:tcPr/>
                </a:tc>
              </a:tr>
              <a:tr h="384426">
                <a:tc>
                  <a:txBody>
                    <a:bodyPr/>
                    <a:lstStyle/>
                    <a:p>
                      <a:r>
                        <a:rPr lang="pt-BR" b="0" dirty="0" smtClean="0"/>
                        <a:t>R$ 3.467.217,00</a:t>
                      </a:r>
                      <a:endParaRPr lang="pt-BR" b="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R$ 2.567.547,00</a:t>
                      </a:r>
                      <a:endParaRPr lang="pt-BR" b="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R$ 2.051.611,00</a:t>
                      </a:r>
                      <a:endParaRPr lang="pt-BR" b="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989127"/>
              </p:ext>
            </p:extLst>
          </p:nvPr>
        </p:nvGraphicFramePr>
        <p:xfrm>
          <a:off x="893135" y="5401931"/>
          <a:ext cx="742152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841"/>
                <a:gridCol w="2473841"/>
                <a:gridCol w="2473841"/>
              </a:tblGrid>
              <a:tr h="37084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Emendas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R$    538.178,00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R$    538.178,00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pt-BR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R$ 3.105.725,00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R$ 2.589.789,00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1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Compete Brasília</a:t>
            </a:r>
          </a:p>
          <a:p>
            <a:pPr marL="0"/>
            <a:endParaRPr lang="pt-B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552464"/>
              </p:ext>
            </p:extLst>
          </p:nvPr>
        </p:nvGraphicFramePr>
        <p:xfrm>
          <a:off x="893536" y="2200547"/>
          <a:ext cx="7473225" cy="2266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02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44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18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393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5280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6028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6177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33187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38270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331878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331878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345332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367756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441009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466038">
                <a:tc gridSpan="1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Programa Compete- Brasília 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497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Atendimentos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Fev</a:t>
                      </a:r>
                      <a:endParaRPr lang="pt-BR" sz="1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Abr.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Mai.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Jun.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Jul.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Ago.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pt-BR" sz="1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Dez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497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Atletas </a:t>
                      </a: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43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28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73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200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370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212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182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72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218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475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290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192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2.163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497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Comissão Técnica</a:t>
                      </a: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11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25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65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75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44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26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7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40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110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75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51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484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603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69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39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98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</a:rPr>
                        <a:t>266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502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256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218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79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258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605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365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243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</a:rPr>
                        <a:t>2.647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22958" y="4467545"/>
            <a:ext cx="3538148" cy="258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algn="ctr" fontAlgn="base"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pt-BR" altLang="pt-BR" sz="1000" dirty="0">
                <a:solidFill>
                  <a:schemeClr val="dk1"/>
                </a:solidFill>
              </a:rPr>
              <a:t>       Fonte: Subsecretaria de Políticas de Esporte e Lazer – SUPEL </a:t>
            </a:r>
          </a:p>
        </p:txBody>
      </p:sp>
    </p:spTree>
    <p:extLst>
      <p:ext uri="{BB962C8B-B14F-4D97-AF65-F5344CB8AC3E}">
        <p14:creationId xmlns:p14="http://schemas.microsoft.com/office/powerpoint/2010/main" val="2344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Escola de Esportes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885370" y="2246822"/>
            <a:ext cx="748138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marR="25400" indent="424815" algn="just">
              <a:lnSpc>
                <a:spcPct val="150000"/>
              </a:lnSpc>
              <a:spcAft>
                <a:spcPts val="0"/>
              </a:spcAft>
            </a:pP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O Programa Escola de Esportes tem como objetivo incentivar a prática esportiva entre crianças e adolescentes de 6 a 17 anos, integrar o adulto, o idoso e pessoas com deficiência em programas que estimulem um hábito de vida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saudável. são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ofertadas, atualmente, 11 modalidades para a prática desportiva, sendo as aulas ministradas nas instalações físicas do Centro Poliesportivo Ayrton Senna (Complexo Aquático e Ginásio Nilson Nelson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).</a:t>
            </a:r>
          </a:p>
          <a:p>
            <a:pPr marL="25400" marR="25400" indent="424815" algn="just">
              <a:lnSpc>
                <a:spcPct val="150000"/>
              </a:lnSpc>
              <a:spcAft>
                <a:spcPts val="0"/>
              </a:spcAft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</a:endParaRPr>
          </a:p>
          <a:p>
            <a:pPr marL="25400" marR="25400" indent="424815" algn="just">
              <a:lnSpc>
                <a:spcPct val="150000"/>
              </a:lnSpc>
              <a:spcAft>
                <a:spcPts val="0"/>
              </a:spcAft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451981"/>
              </p:ext>
            </p:extLst>
          </p:nvPr>
        </p:nvGraphicFramePr>
        <p:xfrm>
          <a:off x="992372" y="4921462"/>
          <a:ext cx="727266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223"/>
                <a:gridCol w="2424223"/>
                <a:gridCol w="2424223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Autorizado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Empenhado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Liquidado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R$ 2.392.288,00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R$ 2.389.827,00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R$ 2.083.562,00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925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Escola de Esportes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939498"/>
              </p:ext>
            </p:extLst>
          </p:nvPr>
        </p:nvGraphicFramePr>
        <p:xfrm>
          <a:off x="878114" y="2315031"/>
          <a:ext cx="7488646" cy="330784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924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018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316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626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80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Modalidade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Público alvo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Alunos Matriculados</a:t>
                      </a:r>
                      <a:endParaRPr lang="pt-B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1° Semestre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Alunos Matriculados</a:t>
                      </a:r>
                      <a:endParaRPr lang="pt-B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2° Semestre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Ginástica Acrobática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6 a 17 anos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193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194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Alongamento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+ 14 anos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73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74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2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Deep Water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+ 14 anos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191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191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Judô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7 a 14 anos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162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164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Karatê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7 a 12 anos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151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153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Musculação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+ 14 anos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598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604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Nado Sincronizado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13 anos a Adulto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84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87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Natação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7 anos a Master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1.346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1.354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Polo Aquático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12 a + 16 anos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108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108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Saltos Ornamentais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+ 6 anos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105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106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Tênis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7 anos a Adulto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83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119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3310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Total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3.094</a:t>
                      </a:r>
                      <a:endParaRPr lang="pt-B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3.154</a:t>
                      </a:r>
                      <a:endParaRPr lang="pt-B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61173" y="5616525"/>
            <a:ext cx="3538148" cy="258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algn="ctr" fontAlgn="base"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pt-BR" altLang="pt-BR" sz="1000" dirty="0">
                <a:solidFill>
                  <a:schemeClr val="dk1"/>
                </a:solidFill>
              </a:rPr>
              <a:t>       Fonte: Subsecretaria de Políticas de Esporte e Lazer – SUPEL </a:t>
            </a:r>
          </a:p>
        </p:txBody>
      </p:sp>
    </p:spTree>
    <p:extLst>
      <p:ext uri="{BB962C8B-B14F-4D97-AF65-F5344CB8AC3E}">
        <p14:creationId xmlns:p14="http://schemas.microsoft.com/office/powerpoint/2010/main" val="22739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59" y="1845735"/>
            <a:ext cx="7543801" cy="3023977"/>
          </a:xfrm>
        </p:spPr>
        <p:txBody>
          <a:bodyPr>
            <a:normAutofit/>
          </a:bodyPr>
          <a:lstStyle/>
          <a:p>
            <a:pPr marL="0"/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Bolsa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Atleta</a:t>
            </a:r>
            <a:endParaRPr lang="pt-BR" sz="18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17690"/>
            <a:ext cx="3291331" cy="825825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711200" y="2313472"/>
            <a:ext cx="799011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        O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Bolsa Atleta é um  programa criado  pela </a:t>
            </a:r>
            <a:r>
              <a:rPr lang="pt-BR" b="1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Lei nº 2.402  de 15 de janeiro de 1999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que visa garantir  recursos  para  a manutenção pessoal  aos  atletas   em    plena   atividade esportiva  e  que não possuem patrocínio. Ao mesmo tempo, o programa busca dar condições necessárias  para  que  os  atletas possam dedicar-se ao  treinamento  esportivo  e  participar  de  competições que permitam o desenvolvimento de suas carreiras.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Mensalmente são ofertadas 147 bolsas convencionais e 120 </a:t>
            </a:r>
            <a:r>
              <a:rPr lang="pt-BR" dirty="0" err="1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Paralímpicas</a:t>
            </a: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169396"/>
              </p:ext>
            </p:extLst>
          </p:nvPr>
        </p:nvGraphicFramePr>
        <p:xfrm>
          <a:off x="767079" y="4876081"/>
          <a:ext cx="7878355" cy="1273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4763"/>
                <a:gridCol w="1963942"/>
                <a:gridCol w="1535537"/>
                <a:gridCol w="2684113"/>
              </a:tblGrid>
              <a:tr h="309840">
                <a:tc>
                  <a:txBody>
                    <a:bodyPr/>
                    <a:lstStyle/>
                    <a:p>
                      <a:r>
                        <a:rPr lang="pt-BR" dirty="0" smtClean="0"/>
                        <a:t>Bolsa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Autorizado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Empenhado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Liquidado</a:t>
                      </a:r>
                      <a:endParaRPr lang="pt-BR" dirty="0"/>
                    </a:p>
                  </a:txBody>
                  <a:tcPr/>
                </a:tc>
              </a:tr>
              <a:tr h="309840">
                <a:tc>
                  <a:txBody>
                    <a:bodyPr/>
                    <a:lstStyle/>
                    <a:p>
                      <a:r>
                        <a:rPr lang="pt-BR" dirty="0" smtClean="0"/>
                        <a:t>Convencional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R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 </a:t>
                      </a:r>
                      <a:r>
                        <a:rPr lang="pt-BR" b="1" dirty="0" smtClean="0"/>
                        <a:t>805.000,00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$ 795.293,00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$ 795.293</a:t>
                      </a:r>
                      <a:r>
                        <a:rPr lang="pt-BR" b="1" dirty="0" smtClean="0"/>
                        <a:t>- Fonte 100</a:t>
                      </a:r>
                      <a:endParaRPr lang="pt-BR" b="1" dirty="0"/>
                    </a:p>
                  </a:txBody>
                  <a:tcPr/>
                </a:tc>
              </a:tr>
              <a:tr h="542220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Paralímpica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$ 960.060,27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$ 894.660,00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R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$ 876.761,20 - </a:t>
                      </a:r>
                      <a:r>
                        <a:rPr lang="pt-BR" b="1" dirty="0" smtClean="0"/>
                        <a:t>Fonte 125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77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Bolsa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Atleta - Convencional</a:t>
            </a:r>
            <a:endParaRPr lang="pt-BR" sz="18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00908"/>
              </p:ext>
            </p:extLst>
          </p:nvPr>
        </p:nvGraphicFramePr>
        <p:xfrm>
          <a:off x="822958" y="2190192"/>
          <a:ext cx="7543802" cy="3690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83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995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31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5751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257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2575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6380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61382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1382">
                <a:tc rowSpan="2"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Modalidades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Qtd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Classificação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13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Estudantil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Estadual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Nacional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Internacional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Olímpico B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Basquetebol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Atletismo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Ciclismo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Ginástica artística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Ginástica Rítmica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Hipismo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Handebol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Natação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Iatismo / Vela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Judô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155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Taekwondo</a:t>
                      </a:r>
                      <a:endParaRPr lang="pt-BR" sz="1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Tênis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Tênis de mesa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Saltos Ornamentais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Vôlei de Praia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8526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Vôlei de Quadra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Triatlo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61382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1.331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643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279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238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149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74999" y="5880654"/>
            <a:ext cx="3538148" cy="258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algn="ctr" fontAlgn="base"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pt-BR" altLang="pt-BR" sz="1000" dirty="0">
                <a:solidFill>
                  <a:schemeClr val="dk1"/>
                </a:solidFill>
              </a:rPr>
              <a:t>       Fonte: Subsecretaria de Políticas de Esporte e Lazer – SUPEL </a:t>
            </a:r>
          </a:p>
        </p:txBody>
      </p:sp>
    </p:spTree>
    <p:extLst>
      <p:ext uri="{BB962C8B-B14F-4D97-AF65-F5344CB8AC3E}">
        <p14:creationId xmlns:p14="http://schemas.microsoft.com/office/powerpoint/2010/main" val="42114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Bolsa Atleta - </a:t>
            </a:r>
            <a:r>
              <a:rPr lang="pt-BR" sz="1800" b="1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Paralímpica</a:t>
            </a:r>
            <a:endParaRPr lang="pt-BR" sz="18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pt-B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147280"/>
              </p:ext>
            </p:extLst>
          </p:nvPr>
        </p:nvGraphicFramePr>
        <p:xfrm>
          <a:off x="822959" y="2235191"/>
          <a:ext cx="7543801" cy="3855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54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2467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311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7126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7126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64390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Modalidades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Qtd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Classificação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439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Estudantil A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Distrital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Nacional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Atletismo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Badminton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Basquete em cadeira de rodas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Bocha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Bocha </a:t>
                      </a:r>
                      <a:r>
                        <a:rPr lang="pt-BR" sz="1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Calheira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Futebol 5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Futebol 7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Futebol de Campo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Futsal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Goal</a:t>
                      </a: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Ball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Guia Calheiro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Natação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Rúgbi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Tênis de Mesa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Tênis em cadeira de Rodas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Tiro com arco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Vela Adaptada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Vôlei de Praia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Vôlei Sentado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6439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1090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172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597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321</a:t>
                      </a:r>
                    </a:p>
                  </a:txBody>
                  <a:tcPr marL="44033" marR="4403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52316" y="6090911"/>
            <a:ext cx="3538148" cy="258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algn="ctr" fontAlgn="base"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pt-BR" altLang="pt-BR" sz="1000" dirty="0">
                <a:solidFill>
                  <a:schemeClr val="dk1"/>
                </a:solidFill>
              </a:rPr>
              <a:t>       Fonte: Subsecretaria de Políticas de Esporte e Lazer – SUPEL </a:t>
            </a:r>
          </a:p>
        </p:txBody>
      </p:sp>
    </p:spTree>
    <p:extLst>
      <p:ext uri="{BB962C8B-B14F-4D97-AF65-F5344CB8AC3E}">
        <p14:creationId xmlns:p14="http://schemas.microsoft.com/office/powerpoint/2010/main" val="365870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Boleiros – A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poio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ao Esporte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Amador</a:t>
            </a:r>
            <a:endParaRPr lang="pt-BR" sz="18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822958" y="2201039"/>
            <a:ext cx="7543801" cy="3363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Finalidade: O Programa Boleiros tem como finalidade fomentar e apoiar o desenvolvimento do esporte amador praticado em qualquer região administrativa do Distrito Federal. O apoio é concedido a Entidades Provadas sem Fins Lucrativos (ligas ou associações) por meio da disponibilização de serviços de arbitragem, premiação e a compra de material de estrutura básica (bolas, redes, coletes e formulários de súmula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77711"/>
              </p:ext>
            </p:extLst>
          </p:nvPr>
        </p:nvGraphicFramePr>
        <p:xfrm>
          <a:off x="949842" y="4493335"/>
          <a:ext cx="733646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5488"/>
                <a:gridCol w="2445488"/>
                <a:gridCol w="2445488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Autorizado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Empenhado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Liquidado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R$ 1.142.999,00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     12.842,00</a:t>
                      </a:r>
                      <a:endParaRPr lang="pt-BR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     23.611,00</a:t>
                      </a:r>
                      <a:endParaRPr lang="pt-BR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670868"/>
              </p:ext>
            </p:extLst>
          </p:nvPr>
        </p:nvGraphicFramePr>
        <p:xfrm>
          <a:off x="949842" y="5316870"/>
          <a:ext cx="7336464" cy="86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5488"/>
                <a:gridCol w="2445488"/>
                <a:gridCol w="2445488"/>
              </a:tblGrid>
              <a:tr h="321652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Emendas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</a:t>
                      </a:r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1.089.782,00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</a:t>
                      </a:r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1.022.332,00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36213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R$ 1.102.624,00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R$ 1.045.943,00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20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Boleiros – A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poio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ao Esporte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Amador</a:t>
            </a:r>
            <a:endParaRPr lang="pt-BR" sz="18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443061"/>
              </p:ext>
            </p:extLst>
          </p:nvPr>
        </p:nvGraphicFramePr>
        <p:xfrm>
          <a:off x="877395" y="2220684"/>
          <a:ext cx="7433660" cy="3648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55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57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86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8570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7554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67554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0690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58032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0544"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Categoria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1º semestre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2º semestre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atendimentos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árbitros 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7755">
                <a:tc rowSpan="3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Principal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Principal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1.268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1.257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2.525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10.081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77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Aux. A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1.091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1.215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2.306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087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Aux. B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1.038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1.105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2.143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7755">
                <a:tc rowSpan="3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Principal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608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1.040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77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Aux. A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431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1.033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77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Aux. B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602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1.034</a:t>
                      </a:r>
                      <a:endParaRPr lang="pt-BR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8032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Regiões Administrativas atendidas em 2016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32155">
                <a:tc gridSpan="7"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Brasília, </a:t>
                      </a:r>
                      <a:r>
                        <a:rPr lang="pt-BR" sz="1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Candangolândia</a:t>
                      </a: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Núcleo Bandeirante, Park Way, Estrutural, Guará, Sia, Lago Norte, Lago Sul, Varjão, Sudoeste/Octogonal, Cruzeiro, Riacho Fundo I, Ceilândia, Samambaia, Taguatinga, Recanto das Emas, Santa Maria, Gama e Vila </a:t>
                      </a:r>
                      <a:r>
                        <a:rPr lang="pt-BR" sz="1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Dvo</a:t>
                      </a:r>
                      <a:r>
                        <a:rPr lang="pt-BR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(novo Gama).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22959" y="5867158"/>
            <a:ext cx="3538148" cy="258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algn="ctr" fontAlgn="base"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pt-BR" altLang="pt-BR" sz="1000" dirty="0">
                <a:solidFill>
                  <a:schemeClr val="dk1"/>
                </a:solidFill>
              </a:rPr>
              <a:t>       Fonte: Subsecretaria de Políticas de Esporte e Lazer – SUPEL </a:t>
            </a:r>
          </a:p>
        </p:txBody>
      </p:sp>
    </p:spTree>
    <p:extLst>
      <p:ext uri="{BB962C8B-B14F-4D97-AF65-F5344CB8AC3E}">
        <p14:creationId xmlns:p14="http://schemas.microsoft.com/office/powerpoint/2010/main" val="286112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Organização </a:t>
            </a:r>
            <a:r>
              <a:rPr lang="pt-BR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Olimpíadas Rio 2016 em Brasília.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695979" y="2357003"/>
            <a:ext cx="74596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As </a:t>
            </a:r>
            <a:r>
              <a:rPr lang="pt-BR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Olimpíadas Rio 2016 teve seu início na capital federal em três de maio com o revezamento da tocha Olímpica, em um percurso que passou por cinco regiões administrativas e mais de 15 pontos turísticos. Além do revezamento da tocha, a capital federal recebeu dez jogos do torneio de futebol, O Estádio Nacional Mané Garrincha foi palco de sete partidas do torneio masculino, incluindo os dois primeiros confrontos da seleção </a:t>
            </a:r>
            <a:r>
              <a:rPr lang="pt-BR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Brasileira</a:t>
            </a:r>
            <a:r>
              <a:rPr lang="pt-BR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 três do feminino. Assim como a passagem da tocha olímpica, Brasília recebeu em 1° de setembro o revezamento da tocha </a:t>
            </a:r>
            <a:r>
              <a:rPr lang="pt-BR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Paralímpica</a:t>
            </a:r>
            <a:r>
              <a:rPr lang="pt-BR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pt-BR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24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7269" y="1282389"/>
            <a:ext cx="847492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900430" algn="just"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VISÃO:</a:t>
            </a:r>
            <a:endParaRPr lang="pt-BR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 reconhecida pela qualidade da gestão de políticas públicas efetivas em </a:t>
            </a:r>
            <a:r>
              <a:rPr lang="pt-B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esporte </a:t>
            </a: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lazer no Distrito Federal e pelos resultados obtidos no </a:t>
            </a:r>
            <a:r>
              <a:rPr lang="pt-B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desenvolvimento </a:t>
            </a: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esportivo e na qualidade de vida. </a:t>
            </a: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900430" algn="just"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VALORES:</a:t>
            </a: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Compromisso com a ética; </a:t>
            </a: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Respeito à diversidade humana; </a:t>
            </a: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Valorização do servidor público e dos colaboradores; </a:t>
            </a: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Ênfase à participação e ao trabalho em equipe; </a:t>
            </a: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Transparência nas ações e na aplicação de recursos.</a:t>
            </a:r>
          </a:p>
          <a:p>
            <a:pPr indent="900430" algn="just"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59066" y="377016"/>
            <a:ext cx="3291331" cy="82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971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46866" y="1450833"/>
            <a:ext cx="7543801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Organização </a:t>
            </a:r>
            <a:r>
              <a:rPr lang="pt-BR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Olimpíadas Rio 2016 em Brasília.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695978" y="1842309"/>
            <a:ext cx="74596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Jogos </a:t>
            </a:r>
            <a:r>
              <a:rPr lang="pt-BR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</a:t>
            </a:r>
            <a:r>
              <a:rPr lang="pt-BR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Torneio </a:t>
            </a:r>
            <a:r>
              <a:rPr lang="pt-BR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pt-BR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Futebol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Fonte 131 – </a:t>
            </a:r>
            <a:r>
              <a:rPr lang="pt-BR" b="1" dirty="0"/>
              <a:t>R$ </a:t>
            </a:r>
            <a:r>
              <a:rPr lang="pt-BR" b="1" dirty="0" smtClean="0"/>
              <a:t>8.880.776,10 </a:t>
            </a:r>
            <a:r>
              <a:rPr lang="pt-BR" dirty="0" smtClean="0"/>
              <a:t>Repasse para UNESCO 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Utilizado </a:t>
            </a:r>
            <a:r>
              <a:rPr lang="pt-BR" b="1" dirty="0" smtClean="0"/>
              <a:t>R$ 5.038.756,43</a:t>
            </a:r>
            <a:endParaRPr lang="pt-BR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Tocha Olímpica </a:t>
            </a:r>
            <a:r>
              <a:rPr lang="pt-BR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Tocha </a:t>
            </a:r>
            <a:r>
              <a:rPr lang="pt-BR" b="1" dirty="0" err="1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Paralímpica</a:t>
            </a:r>
            <a:r>
              <a:rPr lang="pt-BR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só teve custo da </a:t>
            </a:r>
            <a:r>
              <a:rPr lang="pt-BR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Secretaria adjunta de </a:t>
            </a:r>
            <a:r>
              <a:rPr lang="pt-BR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Turismo.</a:t>
            </a:r>
            <a:endParaRPr lang="pt-BR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48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2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Projeto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Circuito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Corridas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Ciclismo</a:t>
            </a:r>
          </a:p>
          <a:p>
            <a:pPr marL="0" algn="just">
              <a:lnSpc>
                <a:spcPct val="150000"/>
              </a:lnSpc>
            </a:pPr>
            <a:r>
              <a:rPr lang="pt-BR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       O </a:t>
            </a:r>
            <a:r>
              <a:rPr lang="pt-BR" sz="1800" dirty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circuito de corridas de rua tem o intuito de estimular a prática de atividades físicas, o desenvolvimento de uma vida saudável, assim como o exercício da cidadania, por meio dos temas que </a:t>
            </a:r>
            <a:r>
              <a:rPr lang="pt-BR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são </a:t>
            </a:r>
            <a:r>
              <a:rPr lang="pt-BR" sz="1800" dirty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abordados nas corridas. </a:t>
            </a:r>
            <a:endParaRPr lang="pt-BR" sz="1800" dirty="0" smtClean="0">
              <a:solidFill>
                <a:schemeClr val="tx1"/>
              </a:solidFill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1800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1800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1800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176888"/>
              </p:ext>
            </p:extLst>
          </p:nvPr>
        </p:nvGraphicFramePr>
        <p:xfrm>
          <a:off x="822959" y="3608572"/>
          <a:ext cx="7543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514600"/>
                <a:gridCol w="25146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Autorizado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Empenhado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Liquidado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R$ 253.563,00</a:t>
                      </a:r>
                      <a:endParaRPr lang="pt-BR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R$ 250.999,00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R$ 236.337,00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70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2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Projeto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Circuito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Corridas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Ciclismo</a:t>
            </a:r>
          </a:p>
          <a:p>
            <a:pPr marL="0" algn="just">
              <a:lnSpc>
                <a:spcPct val="150000"/>
              </a:lnSpc>
            </a:pPr>
            <a:r>
              <a:rPr lang="pt-BR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       </a:t>
            </a:r>
            <a:endParaRPr lang="pt-BR" sz="1800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23672"/>
              </p:ext>
            </p:extLst>
          </p:nvPr>
        </p:nvGraphicFramePr>
        <p:xfrm>
          <a:off x="987846" y="2407344"/>
          <a:ext cx="7319726" cy="3086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0938"/>
                <a:gridCol w="3715954"/>
                <a:gridCol w="832473"/>
                <a:gridCol w="1670361"/>
              </a:tblGrid>
              <a:tr h="2957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Data 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Evento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Público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Região Administrativa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57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31/01/2016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1ª. Etapa do circuito de corrida de – Corrida de Reis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8.000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Plano Piloto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2957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19/03/2016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2ª Etapa do Circuito de Corrida de Rua – Corrida da Paz 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1.000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Plano Piloto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2957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11/05/2016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3ª Etapa do Circuito de Corrida de Rua – Corrida do gari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1.000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Plano Piloto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490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29/05/2016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4ª Etapa do Circuito de Corrida de Rua – Corrida Tiradentes 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1.000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Plano Piloto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4909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29/05/2016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5ª Etapa do Circuito de Corrida de Rua – Corrida pela Cidadania.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1.000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Plano Piloto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6255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06/11/2016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1ª. Etapa do circuito de ciclismo 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500 atletas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Plano Piloto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295751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Total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12.500</a:t>
                      </a:r>
                      <a:endParaRPr lang="pt-BR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25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Projeto </a:t>
            </a:r>
            <a:r>
              <a:rPr lang="pt-BR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Jogos </a:t>
            </a:r>
            <a:r>
              <a:rPr lang="pt-BR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Abertos de Brasília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723174" y="2200395"/>
            <a:ext cx="774337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       2ª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edição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realizada em novembro,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teve como finalidade fomentar a participação em atividades esportivas no Distrito Federal e promover a ampla mobilização da comunidade em torno do esporte.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Participaram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das competições </a:t>
            </a:r>
            <a:r>
              <a:rPr lang="pt-BR" b="1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3.200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atletas sendo </a:t>
            </a:r>
            <a:r>
              <a:rPr lang="pt-BR" b="1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197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BR" dirty="0" err="1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paratletas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representando 20 regiões administrativas. </a:t>
            </a:r>
            <a:endParaRPr lang="pt-BR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As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modalidades dos Jogos são: atletismo, judô, natação, basquetebol, handebol, tênis de mesa, futsal e voleibol nas categorias feminino e masculino. E basquete em cadeiras de rodas, tênis de mesa, atletismo e natação, que compõem as modalidades adaptadas, também nas categorias feminino e masculino. </a:t>
            </a:r>
          </a:p>
        </p:txBody>
      </p:sp>
    </p:spTree>
    <p:extLst>
      <p:ext uri="{BB962C8B-B14F-4D97-AF65-F5344CB8AC3E}">
        <p14:creationId xmlns:p14="http://schemas.microsoft.com/office/powerpoint/2010/main" val="352736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Projeto </a:t>
            </a:r>
            <a:r>
              <a:rPr lang="pt-BR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Jogos </a:t>
            </a:r>
            <a:r>
              <a:rPr lang="pt-BR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Abertos de Brasília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723174" y="2200395"/>
            <a:ext cx="774337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A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2ª  edição dos jogos foi realizada através de patrocínio por meio de parceria com as Federações Esportivas do DF e Administrações Regionais e com patrocínio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privado da 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Federação das Indústrias do Distrito Federal (FIBRA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) e BRB.</a:t>
            </a:r>
          </a:p>
          <a:p>
            <a:pPr algn="just">
              <a:lnSpc>
                <a:spcPct val="150000"/>
              </a:lnSpc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>
              <a:highlight>
                <a:srgbClr val="FFFFFF"/>
              </a:highlight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5627"/>
              </p:ext>
            </p:extLst>
          </p:nvPr>
        </p:nvGraphicFramePr>
        <p:xfrm>
          <a:off x="815871" y="3608573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BRB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R$ 126.255,00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FIBRA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R$  6.000,00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086916"/>
              </p:ext>
            </p:extLst>
          </p:nvPr>
        </p:nvGraphicFramePr>
        <p:xfrm>
          <a:off x="822959" y="435793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SETUL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R$  91.326,69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R$  223.581,69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46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Projeto </a:t>
            </a:r>
            <a:r>
              <a:rPr lang="pt-BR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Prêmio </a:t>
            </a:r>
            <a:r>
              <a:rPr lang="pt-BR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Esporte Brasília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822959" y="2182850"/>
            <a:ext cx="7543801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tabLst>
                <a:tab pos="2700020" algn="ctr"/>
                <a:tab pos="5400040" algn="r"/>
              </a:tabLst>
            </a:pP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O objetivo do Prêmio Esporte Brasília e reconhecer e premiar atletas e </a:t>
            </a:r>
            <a:r>
              <a:rPr lang="pt-BR" dirty="0" err="1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paratletas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, técnicos, equipes, jornalistas, patrocinadores, árbitros e agentes sociais que se destacaram no esporte em Brasília por meio de eleição popular e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técnica. No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ano de 2016 foram entregues </a:t>
            </a:r>
            <a:r>
              <a:rPr lang="pt-BR" b="1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49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prêmios. A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edição Prêmio Esporte Brasília foi realizada através de patrocínio por meio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de parceria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com BRB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.</a:t>
            </a: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401043"/>
              </p:ext>
            </p:extLst>
          </p:nvPr>
        </p:nvGraphicFramePr>
        <p:xfrm>
          <a:off x="876485" y="4738899"/>
          <a:ext cx="6985192" cy="3805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23014"/>
                <a:gridCol w="2962178"/>
              </a:tblGrid>
              <a:tr h="38052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BRB</a:t>
                      </a:r>
                      <a:endParaRPr lang="pt-BR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R$ 50.000,00</a:t>
                      </a:r>
                      <a:endParaRPr lang="pt-BR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74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Projeto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Esporte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nas F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érias</a:t>
            </a:r>
            <a:endParaRPr lang="pt-BR" sz="18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907143" y="2200678"/>
            <a:ext cx="745961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5400" lvl="0" algn="just">
              <a:lnSpc>
                <a:spcPct val="150000"/>
              </a:lnSpc>
              <a:spcAft>
                <a:spcPts val="0"/>
              </a:spcAft>
            </a:pP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O </a:t>
            </a: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Projeto Esporte nas férias </a:t>
            </a: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tem </a:t>
            </a: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como objetivo executar ações voltadas ao esporte (educacional e participação), de lazer e cultural, por meio de atividades </a:t>
            </a: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dinâmicas nos períodos de férias e recesso escolar.  Em 2016 foram atendidos  </a:t>
            </a:r>
            <a:r>
              <a:rPr lang="pt-BR" b="1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27.720</a:t>
            </a: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(crianças, adolescentes, jovens e pessoas com deficiência de 04 a 17 anos)  </a:t>
            </a: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nos 11 Centros Olímpicos e </a:t>
            </a:r>
            <a:r>
              <a:rPr lang="pt-BR" dirty="0" err="1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Paralímpicos</a:t>
            </a: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.</a:t>
            </a:r>
            <a:endParaRPr lang="pt-BR" dirty="0"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marR="25400" lvl="0" algn="just">
              <a:lnSpc>
                <a:spcPct val="150000"/>
              </a:lnSpc>
              <a:spcAft>
                <a:spcPts val="0"/>
              </a:spcAft>
            </a:pPr>
            <a:endParaRPr lang="pt-BR" dirty="0"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59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18075" y="1278665"/>
            <a:ext cx="7543801" cy="4023360"/>
          </a:xfrm>
        </p:spPr>
        <p:txBody>
          <a:bodyPr>
            <a:norm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Projeto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Esporte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Acesso de todos nas U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nidades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I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nternação</a:t>
            </a:r>
            <a:endParaRPr lang="pt-BR" sz="18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832252" y="1696982"/>
            <a:ext cx="7459617" cy="462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endParaRPr lang="pt-BR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858666"/>
              </p:ext>
            </p:extLst>
          </p:nvPr>
        </p:nvGraphicFramePr>
        <p:xfrm>
          <a:off x="848203" y="2091070"/>
          <a:ext cx="7513673" cy="2688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3757"/>
                <a:gridCol w="1006549"/>
                <a:gridCol w="1162493"/>
                <a:gridCol w="4160874"/>
              </a:tblGrid>
              <a:tr h="336050"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Data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Estagiários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Atendimentos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Atividades</a:t>
                      </a:r>
                    </a:p>
                  </a:txBody>
                  <a:tcPr marL="68580" marR="68580" marT="0" marB="0"/>
                </a:tc>
              </a:tr>
              <a:tr h="1008149"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 a 29/01/2016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850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Futebol </a:t>
                      </a:r>
                      <a:r>
                        <a:rPr lang="pt-BR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society</a:t>
                      </a:r>
                      <a:r>
                        <a:rPr lang="pt-BR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voleibol, basquete e handebol, e atividades voltadas para as pessoas com deficiência física, como bocha e </a:t>
                      </a:r>
                      <a:r>
                        <a:rPr lang="pt-BR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parabadminton</a:t>
                      </a:r>
                      <a:r>
                        <a:rPr lang="pt-BR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1008149"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02 a 12/08/2016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820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36050"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540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1.670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338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18075" y="1278665"/>
            <a:ext cx="7543801" cy="4023360"/>
          </a:xfrm>
        </p:spPr>
        <p:txBody>
          <a:bodyPr>
            <a:norm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Projeto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Esporte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Acesso de todos nas U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nidades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I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nternação</a:t>
            </a:r>
            <a:endParaRPr lang="pt-BR" sz="18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832252" y="1696982"/>
            <a:ext cx="7459617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        O </a:t>
            </a: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projeto é realizado no período de férias nas sete Unidades de Internação com a realização de torneios esportivos voltados em média a </a:t>
            </a:r>
            <a:r>
              <a:rPr lang="pt-BR" b="1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850</a:t>
            </a: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BR" dirty="0" err="1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socioeducandos</a:t>
            </a: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, por meio da atuação de estagiários de educação física do Programa Centros Olímpicos e </a:t>
            </a:r>
            <a:r>
              <a:rPr lang="pt-BR" dirty="0" err="1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Paralímpicos</a:t>
            </a: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, com a orientação de atividades esportivas aos jovens de 12 a 17 </a:t>
            </a: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anos.</a:t>
            </a:r>
          </a:p>
          <a:p>
            <a:pPr algn="just">
              <a:lnSpc>
                <a:spcPct val="150000"/>
              </a:lnSpc>
            </a:pPr>
            <a:endParaRPr lang="pt-BR" dirty="0" smtClean="0"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dirty="0"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endParaRPr lang="pt-BR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942657"/>
              </p:ext>
            </p:extLst>
          </p:nvPr>
        </p:nvGraphicFramePr>
        <p:xfrm>
          <a:off x="922181" y="3416950"/>
          <a:ext cx="7314507" cy="2679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4192"/>
                <a:gridCol w="3340315"/>
              </a:tblGrid>
              <a:tr h="3348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Unidades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Local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48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Unidade de Internação do Recanto das Emas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UNIRE 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Recanto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das Emas/DF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</a:tr>
              <a:tr h="3348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Unidade de Internação de Planaltina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UIP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Planaltina/DF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</a:tr>
              <a:tr h="3348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Unidade de Internação de São Sebastião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UISS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Sebastião/DF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</a:tr>
              <a:tr h="3348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Unidade de Internação Provisória de São Sebastião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UIPSS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São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Sebastião/DF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</a:tr>
              <a:tr h="3348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Unidade de Internação de Santa Maria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UISM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Santa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Maria/DF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</a:tr>
              <a:tr h="3348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Unidade de Internação de Saída Sistemática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UNISS 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Recanto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das Emas/DF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</a:tr>
              <a:tr h="3348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Unidade de Atendimento Inicial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UAI 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Asa 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Norte - Brasília/DF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13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Projeto Circuito </a:t>
            </a:r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 </a:t>
            </a:r>
            <a:r>
              <a:rPr lang="pt-BR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lazer</a:t>
            </a:r>
          </a:p>
          <a:p>
            <a:pPr marL="0" algn="just">
              <a:lnSpc>
                <a:spcPct val="150000"/>
              </a:lnSpc>
            </a:pPr>
            <a:r>
              <a:rPr lang="pt-BR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       São </a:t>
            </a:r>
            <a:r>
              <a:rPr lang="pt-BR" sz="1800" dirty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ações de livre acesso à prática de atividades esportivas e de lazer explorando os espaços públicos de maior concentração popular visando à democratização do acesso ao </a:t>
            </a:r>
            <a:r>
              <a:rPr lang="pt-BR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esporte </a:t>
            </a:r>
            <a:r>
              <a:rPr lang="pt-BR" sz="1800" dirty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e lazer nas </a:t>
            </a:r>
            <a:r>
              <a:rPr lang="pt-BR" sz="1800" dirty="0" err="1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RAs</a:t>
            </a:r>
            <a:r>
              <a:rPr lang="pt-BR" sz="1800" dirty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BR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.</a:t>
            </a:r>
          </a:p>
          <a:p>
            <a:pPr marL="0" algn="just">
              <a:lnSpc>
                <a:spcPct val="150000"/>
              </a:lnSpc>
            </a:pPr>
            <a:endParaRPr lang="pt-BR" sz="1800" dirty="0">
              <a:solidFill>
                <a:schemeClr val="tx1"/>
              </a:solidFill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739169"/>
              </p:ext>
            </p:extLst>
          </p:nvPr>
        </p:nvGraphicFramePr>
        <p:xfrm>
          <a:off x="890536" y="3563458"/>
          <a:ext cx="7476224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2823"/>
                <a:gridCol w="1370183"/>
                <a:gridCol w="2813885"/>
                <a:gridCol w="1979333"/>
              </a:tblGrid>
              <a:tr h="223520">
                <a:tc>
                  <a:txBody>
                    <a:bodyPr/>
                    <a:lstStyle/>
                    <a:p>
                      <a:pPr marL="0" marR="2540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Etapas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Regiões Administrativas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Público atendido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717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21/05/2016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1ª Etapa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Sol Nascente – Ceilândia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310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1717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25/06/2016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2ª Etapa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São Sebastião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460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20/08/2016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3ª Etapa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Planaltina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51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1717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28/08/2016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4ª Etapa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QNN 13 – Ceilândia 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200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10/09/2016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5ª Etapa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Santa Maria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169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02/10/2016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6ª Etapa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Jardim Botânico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05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1717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08/10/2016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7ª Etapa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Núcleo Bandeirante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254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12/10/2016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8ª Etapa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Sobradinho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169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1717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15/10/2016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9ª Etapa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Vicente Pires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100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15/10/2016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10ª Etapa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São Sebastião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115</a:t>
                      </a:r>
                      <a:endParaRPr lang="pt-BR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223520">
                <a:tc gridSpan="3">
                  <a:txBody>
                    <a:bodyPr/>
                    <a:lstStyle/>
                    <a:p>
                      <a:pPr marR="254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                                                                                                                                       Total</a:t>
                      </a:r>
                      <a:endParaRPr lang="pt-BR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1.833</a:t>
                      </a:r>
                      <a:endParaRPr lang="pt-BR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71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50" y="1996067"/>
            <a:ext cx="7471317" cy="3830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2" y="441798"/>
            <a:ext cx="3291331" cy="825825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-100363" y="1224127"/>
            <a:ext cx="69472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0430" algn="just"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PROGRAMA TÉMATICO:</a:t>
            </a:r>
            <a:endParaRPr lang="pt-BR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0430" algn="just"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6206 – CIDADE DO ESPORTE E LAZER</a:t>
            </a:r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985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201649"/>
              </p:ext>
            </p:extLst>
          </p:nvPr>
        </p:nvGraphicFramePr>
        <p:xfrm>
          <a:off x="827314" y="2351320"/>
          <a:ext cx="7605487" cy="388982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165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944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9445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2050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Entregas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Público Atendido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0509"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Es</a:t>
                      </a: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tádio Valmir Campelo Bezerra - Bezerrão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95.238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Ginásio Nilson Nelson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115.506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Programa Centros Olímpicos e </a:t>
                      </a:r>
                      <a:r>
                        <a:rPr lang="pt-BR" sz="1000" dirty="0" err="1">
                          <a:effectLst/>
                        </a:rPr>
                        <a:t>Paralímpicos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493.978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Programa Apoio a Eventos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136.112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Programa Compete Brasília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2.755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296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Programa Bolsa Atleta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Olímpica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1.331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296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err="1">
                          <a:effectLst/>
                        </a:rPr>
                        <a:t>Paralímpica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1.090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Programa Escola de Esportes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6.248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Programa Boleiro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100.081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2297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Jogos Abertos de Brasília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3.200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2297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Prêmio Esporte Brasília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49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Projeto Esporte Acesso de todos nas unidades de internação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1.670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Circuito de Corrida e Ciclismo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12.500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Circuito de Lazer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1.833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3428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Esporte nas férias</a:t>
                      </a:r>
                      <a:r>
                        <a:rPr lang="pt-BR" sz="1100" dirty="0">
                          <a:effectLst/>
                        </a:rPr>
                        <a:t>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27.720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Escola compartilhada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1.780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66750" algn="l"/>
                        </a:tabLst>
                      </a:pPr>
                      <a:r>
                        <a:rPr lang="pt-BR" sz="1000" dirty="0">
                          <a:effectLst/>
                        </a:rPr>
                        <a:t>Total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1.001.091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1400582" y="1849344"/>
            <a:ext cx="6720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</a:tabLst>
            </a:pPr>
            <a:r>
              <a:rPr lang="pt-BR" altLang="pt-BR" b="1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Entregas realizadas pela Secretaria </a:t>
            </a:r>
            <a:r>
              <a:rPr lang="pt-BR" altLang="pt-BR" b="1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Adjunta </a:t>
            </a:r>
            <a:r>
              <a:rPr lang="pt-BR" altLang="pt-BR" b="1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de </a:t>
            </a:r>
            <a:r>
              <a:rPr lang="pt-BR" altLang="pt-BR" b="1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Esporte e Lazer </a:t>
            </a:r>
            <a:r>
              <a:rPr lang="pt-BR" altLang="pt-BR" b="1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- 2016</a:t>
            </a:r>
            <a:endParaRPr lang="pt-BR" altLang="pt-BR" sz="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69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870020" y="1306677"/>
            <a:ext cx="2641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Calibri" panose="020F0502020204030204" pitchFamily="34" charset="0"/>
              </a:rPr>
              <a:t>PROGRAMAS E PROJETOS</a:t>
            </a:r>
            <a:endParaRPr lang="pt-BR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870020" y="1872942"/>
            <a:ext cx="42530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b="1" dirty="0">
                <a:latin typeface="Arial Narrow" panose="020B0606020202030204" pitchFamily="34" charset="0"/>
                <a:cs typeface="Arial" panose="020B0604020202020204" pitchFamily="34" charset="0"/>
              </a:rPr>
              <a:t>Programa Centros Olímpicos e </a:t>
            </a:r>
            <a:r>
              <a:rPr lang="pt-BR" b="1" dirty="0" err="1">
                <a:latin typeface="Arial Narrow" panose="020B0606020202030204" pitchFamily="34" charset="0"/>
                <a:cs typeface="Arial" panose="020B0604020202020204" pitchFamily="34" charset="0"/>
              </a:rPr>
              <a:t>Paralímpicos</a:t>
            </a:r>
            <a:r>
              <a:rPr lang="pt-BR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70020" y="2331241"/>
            <a:ext cx="752565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     O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Programa Centros Olímpicos e </a:t>
            </a:r>
            <a:r>
              <a:rPr lang="pt-BR" dirty="0" err="1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Paralímpicos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-</a:t>
            </a:r>
            <a:r>
              <a:rPr lang="pt-BR" dirty="0" err="1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COPs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tem a finalidade de assegurar o atendimento socioeducativo por meio da prática esportiva, de ações transversais, </a:t>
            </a:r>
            <a:r>
              <a:rPr lang="pt-BR" dirty="0" err="1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sociorrecreativas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e de lazer contribuindo, assim, para o pleno desenvolvimento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humano.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 </a:t>
            </a:r>
            <a:r>
              <a:rPr lang="pt-BR" dirty="0" smtClean="0"/>
              <a:t>     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O Programa é desenvolvido sob forma de parcerias </a:t>
            </a:r>
            <a:r>
              <a:rPr lang="pt-BR" dirty="0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(termo de colaboração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com entidades sem fins lucrativos).</a:t>
            </a:r>
          </a:p>
          <a:p>
            <a:pPr algn="just">
              <a:lnSpc>
                <a:spcPct val="150000"/>
              </a:lnSpc>
            </a:pPr>
            <a:r>
              <a:rPr lang="pt-BR" b="1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Fundação Assis Chateaubriand - FAC 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– Centros Olímpicos: Ceilândia (parque da vaquejada e Setor O), Estrutural, Riacho Fundo I, Samambaia e São Sebastião.</a:t>
            </a:r>
          </a:p>
          <a:p>
            <a:pPr algn="just">
              <a:lnSpc>
                <a:spcPct val="150000"/>
              </a:lnSpc>
            </a:pPr>
            <a:r>
              <a:rPr lang="pt-BR" b="1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Instituto para o desenvolvimento da criança e do adolescente pela cultura – IDECACE –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Centros Olímpicos: </a:t>
            </a:r>
            <a:r>
              <a:rPr lang="pt-BR" dirty="0" err="1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Brazlândia</a:t>
            </a:r>
            <a:r>
              <a:rPr lang="pt-BR" dirty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, Recanto das Emas, Gama e Santa Maria.</a:t>
            </a:r>
          </a:p>
        </p:txBody>
      </p:sp>
    </p:spTree>
    <p:extLst>
      <p:ext uri="{BB962C8B-B14F-4D97-AF65-F5344CB8AC3E}">
        <p14:creationId xmlns:p14="http://schemas.microsoft.com/office/powerpoint/2010/main" val="683073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870020" y="1306677"/>
            <a:ext cx="2641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Calibri" panose="020F0502020204030204" pitchFamily="34" charset="0"/>
              </a:rPr>
              <a:t>PROGRAMAS E PROJETOS</a:t>
            </a:r>
            <a:endParaRPr lang="pt-BR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870020" y="1872942"/>
            <a:ext cx="42530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b="1" dirty="0">
                <a:latin typeface="Arial Narrow" panose="020B0606020202030204" pitchFamily="34" charset="0"/>
                <a:cs typeface="Arial" panose="020B0604020202020204" pitchFamily="34" charset="0"/>
              </a:rPr>
              <a:t>Programa Centros Olímpicos e </a:t>
            </a:r>
            <a:r>
              <a:rPr lang="pt-BR" b="1" dirty="0" err="1">
                <a:latin typeface="Arial Narrow" panose="020B0606020202030204" pitchFamily="34" charset="0"/>
                <a:cs typeface="Arial" panose="020B0604020202020204" pitchFamily="34" charset="0"/>
              </a:rPr>
              <a:t>Paralímpicos</a:t>
            </a:r>
            <a:r>
              <a:rPr lang="pt-BR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70020" y="2331241"/>
            <a:ext cx="752565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As </a:t>
            </a:r>
            <a:r>
              <a:rPr lang="pt-BR" dirty="0"/>
              <a:t>atividades são realizadas em três turnos (Matutino, Vespertino e Noturno</a:t>
            </a:r>
            <a:r>
              <a:rPr lang="pt-BR" dirty="0" smtClean="0"/>
              <a:t>) e </a:t>
            </a:r>
            <a:r>
              <a:rPr lang="pt-BR" dirty="0"/>
              <a:t>a</a:t>
            </a:r>
            <a:r>
              <a:rPr lang="pt-BR" dirty="0" smtClean="0"/>
              <a:t>os </a:t>
            </a:r>
            <a:r>
              <a:rPr lang="pt-BR" dirty="0"/>
              <a:t>finais de semana os </a:t>
            </a:r>
            <a:r>
              <a:rPr lang="pt-BR" dirty="0" err="1" smtClean="0">
                <a:highlight>
                  <a:srgbClr val="FFFFFF"/>
                </a:highlight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COPs</a:t>
            </a:r>
            <a:r>
              <a:rPr lang="pt-BR" dirty="0" smtClean="0"/>
              <a:t>, </a:t>
            </a:r>
            <a:r>
              <a:rPr lang="pt-BR" dirty="0"/>
              <a:t>disponibilizam a comunidade a sua infraestrutura como espaço de convivência e lazer, </a:t>
            </a:r>
            <a:r>
              <a:rPr lang="pt-BR" dirty="0" smtClean="0"/>
              <a:t>para </a:t>
            </a:r>
            <a:r>
              <a:rPr lang="pt-BR" dirty="0"/>
              <a:t>a prática de esportes com os amigos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       O </a:t>
            </a:r>
            <a:r>
              <a:rPr lang="pt-BR" dirty="0"/>
              <a:t>Programa prevê, ainda, parcerias entre órgãos públicos e a SETUL, por meio da disponibilização de espaço físico dos </a:t>
            </a:r>
            <a:r>
              <a:rPr lang="pt-BR" dirty="0" err="1"/>
              <a:t>COPs</a:t>
            </a:r>
            <a:r>
              <a:rPr lang="pt-BR" dirty="0"/>
              <a:t> para o desenvolvimento de </a:t>
            </a:r>
            <a:r>
              <a:rPr lang="pt-BR" dirty="0" smtClean="0"/>
              <a:t>suas atividades.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 </a:t>
            </a:r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896969"/>
              </p:ext>
            </p:extLst>
          </p:nvPr>
        </p:nvGraphicFramePr>
        <p:xfrm>
          <a:off x="1006548" y="4622210"/>
          <a:ext cx="73152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Autorizado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Empenhado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Liquidado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R$ 31.056.634,00</a:t>
                      </a:r>
                      <a:endParaRPr lang="pt-BR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R$ 31.046.650,00</a:t>
                      </a:r>
                      <a:endParaRPr lang="pt-BR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R$ 26.772.589,00</a:t>
                      </a:r>
                      <a:endParaRPr lang="pt-BR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178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870020" y="1306677"/>
            <a:ext cx="2641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Calibri" panose="020F0502020204030204" pitchFamily="34" charset="0"/>
              </a:rPr>
              <a:t>PROGRAMAS E PROJETOS</a:t>
            </a:r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962417"/>
              </p:ext>
            </p:extLst>
          </p:nvPr>
        </p:nvGraphicFramePr>
        <p:xfrm>
          <a:off x="870020" y="2322288"/>
          <a:ext cx="7521811" cy="344522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9848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369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281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Entregas</a:t>
                      </a:r>
                      <a:endParaRPr lang="pt-B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</a:rPr>
                        <a:t>Atendimentos</a:t>
                      </a:r>
                      <a:endParaRPr lang="pt-BR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Alunos Matriculados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37.013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Usuários do Espaço de Convivência e Lazer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62.112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Atendimentos da Gerência de Apoio Social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5.598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Qualificação Social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2.825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Parcerias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101.818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Participação em eventos – Internos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97.974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Participação em eventos – Externos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20.984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Cessões de espaço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111.654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TOTAL GERAL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493.978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870020" y="1872942"/>
            <a:ext cx="42530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b="1" dirty="0">
                <a:latin typeface="Arial Narrow" panose="020B0606020202030204" pitchFamily="34" charset="0"/>
                <a:cs typeface="Arial" panose="020B0604020202020204" pitchFamily="34" charset="0"/>
              </a:rPr>
              <a:t>Programa Centros Olímpicos e </a:t>
            </a:r>
            <a:r>
              <a:rPr lang="pt-BR" b="1" dirty="0" err="1">
                <a:latin typeface="Arial Narrow" panose="020B0606020202030204" pitchFamily="34" charset="0"/>
                <a:cs typeface="Arial" panose="020B0604020202020204" pitchFamily="34" charset="0"/>
              </a:rPr>
              <a:t>Paralímpicos</a:t>
            </a:r>
            <a:r>
              <a:rPr lang="pt-BR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922016" y="5767509"/>
            <a:ext cx="29450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Arial Narrow" panose="020B0606020202030204" pitchFamily="34" charset="0"/>
                <a:cs typeface="Arial" panose="020B0604020202020204" pitchFamily="34" charset="0"/>
              </a:rPr>
              <a:t>Fonte: Coordenação </a:t>
            </a:r>
            <a:r>
              <a:rPr lang="pt-BR" sz="1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dos </a:t>
            </a:r>
            <a:r>
              <a:rPr lang="pt-BR" sz="1000" dirty="0">
                <a:latin typeface="Arial Narrow" panose="020B0606020202030204" pitchFamily="34" charset="0"/>
                <a:cs typeface="Arial" panose="020B0604020202020204" pitchFamily="34" charset="0"/>
              </a:rPr>
              <a:t>Centros Olímpicos e </a:t>
            </a:r>
            <a:r>
              <a:rPr lang="pt-BR" sz="1000" dirty="0" err="1">
                <a:latin typeface="Arial Narrow" panose="020B0606020202030204" pitchFamily="34" charset="0"/>
                <a:cs typeface="Arial" panose="020B0604020202020204" pitchFamily="34" charset="0"/>
              </a:rPr>
              <a:t>Paralímpicos</a:t>
            </a:r>
            <a:endParaRPr lang="pt-BR" sz="10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23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Apoio a Eventos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822957" y="2178366"/>
            <a:ext cx="754380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Finalidade: Apoiar eventos promovidos por pessoas jurídicas, órgãos públicos, entidades governamentais e não governamentais sem fins lucrativos, com recursos materiais de infraestrutura e logística, os quais poderão ser destinados ao fomento das práticas esportivas nos seguintes eixos: </a:t>
            </a:r>
            <a:endParaRPr lang="pt-BR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Esporte de alto rendimento;</a:t>
            </a:r>
            <a:endParaRPr lang="pt-B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Esporte educacional;</a:t>
            </a:r>
            <a:endParaRPr lang="pt-B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dirty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Esporte de participação e lazer</a:t>
            </a:r>
            <a:r>
              <a:rPr lang="pt-BR" dirty="0" smtClean="0"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.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t-BR" dirty="0" smtClean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pt-BR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293414"/>
              </p:ext>
            </p:extLst>
          </p:nvPr>
        </p:nvGraphicFramePr>
        <p:xfrm>
          <a:off x="928576" y="4728534"/>
          <a:ext cx="743818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394"/>
                <a:gridCol w="2479394"/>
                <a:gridCol w="247939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Autorizado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Empenhado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Liquidado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/>
                        <a:t>R$ 4.332.409,00</a:t>
                      </a:r>
                      <a:endParaRPr lang="pt-BR" b="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R$ 3.272.364,00</a:t>
                      </a:r>
                      <a:endParaRPr lang="pt-BR" b="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0" dirty="0" smtClean="0"/>
                        <a:t>R$ 2.256.111,00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20768"/>
              </p:ext>
            </p:extLst>
          </p:nvPr>
        </p:nvGraphicFramePr>
        <p:xfrm>
          <a:off x="928576" y="5558466"/>
          <a:ext cx="743818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394"/>
                <a:gridCol w="2479394"/>
                <a:gridCol w="247939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Emendas 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R$    133.877,00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R$      75.043,00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R$ 3.406.241,00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R$ 2.331.154,00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64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pt-BR" sz="18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Programa Apoio a Eventos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4" t="23786" r="31905" b="60721"/>
          <a:stretch/>
        </p:blipFill>
        <p:spPr>
          <a:xfrm>
            <a:off x="2780123" y="391885"/>
            <a:ext cx="3291331" cy="825825"/>
          </a:xfrm>
          <a:prstGeom prst="rect">
            <a:avLst/>
          </a:prstGeom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163445"/>
              </p:ext>
            </p:extLst>
          </p:nvPr>
        </p:nvGraphicFramePr>
        <p:xfrm>
          <a:off x="822959" y="2159983"/>
          <a:ext cx="7543799" cy="38635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12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961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064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29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Eventos apoiados e realizados por </a:t>
                      </a: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N° Eventos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Publico 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Plano piloto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35.770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Gama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13.381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Riacho Fundo II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Brazlândia</a:t>
                      </a: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1.876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Itapoá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1.500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Taguatinga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4.073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Santa Maria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2.007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Recanto das Emas 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2.360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Vicente Pires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São Sebastião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7.726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Riacho Fundo I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8.516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Sobradinho 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1.300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Ceilândia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29.699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Cruzeiro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3.500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Samambaia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7.652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Estrutural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1.323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Guará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1.500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Varjão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1.459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Núcleo Bandeirante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83128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Candangolândia</a:t>
                      </a:r>
                      <a:endParaRPr lang="pt-B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900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6294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257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126.242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16111" y="6009316"/>
            <a:ext cx="3538148" cy="258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algn="ctr" fontAlgn="base"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pt-BR" altLang="pt-BR" sz="1000" dirty="0">
                <a:solidFill>
                  <a:schemeClr val="dk1"/>
                </a:solidFill>
              </a:rPr>
              <a:t>       Fonte: Subsecretaria de Políticas de Esporte e Lazer – SUPEL </a:t>
            </a:r>
          </a:p>
        </p:txBody>
      </p:sp>
    </p:spTree>
    <p:extLst>
      <p:ext uri="{BB962C8B-B14F-4D97-AF65-F5344CB8AC3E}">
        <p14:creationId xmlns:p14="http://schemas.microsoft.com/office/powerpoint/2010/main" val="401812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Letreiro Digita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Letreiro Digita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Letreiro Digita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Letreiro Digital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2632</TotalTime>
  <Words>2381</Words>
  <Application>Microsoft Office PowerPoint</Application>
  <PresentationFormat>Apresentação na tela (4:3)</PresentationFormat>
  <Paragraphs>805</Paragraphs>
  <Slides>29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7" baseType="lpstr">
      <vt:lpstr>Arial</vt:lpstr>
      <vt:lpstr>Arial Narrow</vt:lpstr>
      <vt:lpstr>Calibri</vt:lpstr>
      <vt:lpstr>Calibri Light</vt:lpstr>
      <vt:lpstr>Symbol</vt:lpstr>
      <vt:lpstr>Times New Roman</vt:lpstr>
      <vt:lpstr>Verdana</vt:lpstr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Pessoal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akemi hanazumi</dc:creator>
  <cp:lastModifiedBy>San Thiago Rodrigues da Cunha</cp:lastModifiedBy>
  <cp:revision>191</cp:revision>
  <cp:lastPrinted>2015-12-03T17:37:39Z</cp:lastPrinted>
  <dcterms:created xsi:type="dcterms:W3CDTF">2015-08-24T07:49:03Z</dcterms:created>
  <dcterms:modified xsi:type="dcterms:W3CDTF">2017-10-17T10:51:44Z</dcterms:modified>
</cp:coreProperties>
</file>